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4F59"/>
    <a:srgbClr val="8A8E97"/>
    <a:srgbClr val="84BD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57" autoAdjust="0"/>
    <p:restoredTop sz="96821" autoAdjust="0"/>
  </p:normalViewPr>
  <p:slideViewPr>
    <p:cSldViewPr snapToGrid="0">
      <p:cViewPr varScale="1">
        <p:scale>
          <a:sx n="83" d="100"/>
          <a:sy n="83" d="100"/>
        </p:scale>
        <p:origin x="63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243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5EF4BAED-7E68-42F4-A0B3-2DE402B579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921FFD-A062-471B-9066-033CAF92B36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AAFC5-5699-4A76-8F14-08DA28680726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E720AFB-EA7A-435D-99BF-3A70376964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A0772F1-6007-423F-BEAE-63F9891BBC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E67D2-1F1E-4D04-9C26-17A74CF70E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785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6F59A-EB51-4912-8FE7-F958E3B5B808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1F236-525B-480E-9431-9F5F534104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4165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wsei.edu.pl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6D3E7BD5-603B-4A00-86D0-22D07D31CE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185342"/>
            <a:ext cx="9144000" cy="113470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pl-PL" sz="3600" b="1" dirty="0">
                <a:solidFill>
                  <a:srgbClr val="84BD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Przykładowy tytuł prezentacji WSEI</a:t>
            </a:r>
          </a:p>
        </p:txBody>
      </p:sp>
    </p:spTree>
    <p:extLst>
      <p:ext uri="{BB962C8B-B14F-4D97-AF65-F5344CB8AC3E}">
        <p14:creationId xmlns:p14="http://schemas.microsoft.com/office/powerpoint/2010/main" val="3536062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810FBC-CD6F-40A3-8A85-83F43D90BD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3385" y="748083"/>
            <a:ext cx="10650415" cy="68022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solidFill>
                  <a:srgbClr val="84BD4A"/>
                </a:solidFill>
              </a:defRPr>
            </a:lvl1pPr>
          </a:lstStyle>
          <a:p>
            <a:r>
              <a:rPr lang="pl-PL" dirty="0"/>
              <a:t>Przykładowy tytuł slajdu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891845-A369-4F57-BA1E-72832642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3385" y="1825625"/>
            <a:ext cx="10650415" cy="3987758"/>
          </a:xfrm>
        </p:spPr>
        <p:txBody>
          <a:bodyPr numCol="1" spcCol="360000" anchor="ctr" anchorCtr="0">
            <a:normAutofit/>
          </a:bodyPr>
          <a:lstStyle>
            <a:lvl1pPr marL="0" marR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pl-PL" dirty="0"/>
              <a:t>Przykładowy tekst wypełniający pole tekstowe</a:t>
            </a:r>
          </a:p>
        </p:txBody>
      </p:sp>
    </p:spTree>
    <p:extLst>
      <p:ext uri="{BB962C8B-B14F-4D97-AF65-F5344CB8AC3E}">
        <p14:creationId xmlns:p14="http://schemas.microsoft.com/office/powerpoint/2010/main" val="4289785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, zawartość oraz źródł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810FBC-CD6F-40A3-8A85-83F43D90BD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3385" y="748083"/>
            <a:ext cx="10650415" cy="68022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solidFill>
                  <a:srgbClr val="84BD4A"/>
                </a:solidFill>
              </a:defRPr>
            </a:lvl1pPr>
          </a:lstStyle>
          <a:p>
            <a:r>
              <a:rPr lang="pl-PL" dirty="0"/>
              <a:t>Przykładowy tytuł slajdu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891845-A369-4F57-BA1E-72832642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3385" y="1825625"/>
            <a:ext cx="10650415" cy="3987758"/>
          </a:xfrm>
        </p:spPr>
        <p:txBody>
          <a:bodyPr numCol="1" spcCol="360000" anchor="ctr" anchorCtr="0">
            <a:normAutofit/>
          </a:bodyPr>
          <a:lstStyle>
            <a:lvl1pPr marL="0" marR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pl-PL" dirty="0"/>
              <a:t>Przykładowy tekst wypełniający pole tekstowe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CBAF30F1-54E0-4B6C-B5E6-5DE717ECCA9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03385" y="6006618"/>
            <a:ext cx="10650415" cy="652031"/>
          </a:xfrm>
        </p:spPr>
        <p:txBody>
          <a:bodyPr numCol="1" spcCol="36000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pl-PL" dirty="0"/>
              <a:t>Źródło:</a:t>
            </a:r>
            <a:br>
              <a:rPr lang="pl-PL" dirty="0"/>
            </a:br>
            <a:r>
              <a:rPr lang="pl-PL" dirty="0">
                <a:hlinkClick r:id="rId3"/>
              </a:rPr>
              <a:t>https://wsei.edu.pl/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06749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z obraz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810FBC-CD6F-40A3-8A85-83F43D90BD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3386" y="982573"/>
            <a:ext cx="6018962" cy="109550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 b="1">
                <a:solidFill>
                  <a:srgbClr val="84BD4A"/>
                </a:solidFill>
              </a:defRPr>
            </a:lvl1pPr>
          </a:lstStyle>
          <a:p>
            <a:r>
              <a:rPr lang="pl-PL" dirty="0"/>
              <a:t>Przykładowy tytuł </a:t>
            </a:r>
            <a:br>
              <a:rPr lang="pl-PL" dirty="0"/>
            </a:br>
            <a:r>
              <a:rPr lang="pl-PL" dirty="0"/>
              <a:t>slajdu ze zdjęciem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891845-A369-4F57-BA1E-72832642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3386" y="2723289"/>
            <a:ext cx="6018962" cy="3090093"/>
          </a:xfrm>
        </p:spPr>
        <p:txBody>
          <a:bodyPr numCol="1" spcCol="360000" anchor="ctr" anchorCtr="0">
            <a:normAutofit/>
          </a:bodyPr>
          <a:lstStyle>
            <a:lvl1pPr marL="0" marR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pl-PL" dirty="0"/>
              <a:t>Przykładowy tekst wypełniający pole tekstowe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DE96E6E-6E8F-42FE-BB73-6F51DB8B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5EEE-6958-4FEB-AA00-515A00A7FC5E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A8B4C4-3EDC-4E25-B102-C79E67628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202DDDE-3B8D-49EA-9362-DB55E4928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B9C09-6051-4EFF-89CA-FEBE97ADC683}" type="slidenum">
              <a:rPr lang="pl-PL" smtClean="0"/>
              <a:t>‹#›</a:t>
            </a:fld>
            <a:endParaRPr lang="pl-PL"/>
          </a:p>
        </p:txBody>
      </p:sp>
      <p:sp>
        <p:nvSpPr>
          <p:cNvPr id="19" name="Symbol zastępczy zawartości 2">
            <a:extLst>
              <a:ext uri="{FF2B5EF4-FFF2-40B4-BE49-F238E27FC236}">
                <a16:creationId xmlns:a16="http://schemas.microsoft.com/office/drawing/2014/main" id="{65F31C2E-BD46-46CF-9388-72AE67DF9FB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239000" y="2078080"/>
            <a:ext cx="4114800" cy="4779920"/>
          </a:xfrm>
        </p:spPr>
        <p:txBody>
          <a:bodyPr numCol="1" spcCol="360000" anchor="ctr" anchorCtr="0">
            <a:normAutofit/>
          </a:bodyPr>
          <a:lstStyle>
            <a:lvl1pPr marL="0" marR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pl-PL" dirty="0"/>
              <a:t>Tu wstawiamy zdjęcia oraz grafikę</a:t>
            </a:r>
          </a:p>
        </p:txBody>
      </p:sp>
    </p:spTree>
    <p:extLst>
      <p:ext uri="{BB962C8B-B14F-4D97-AF65-F5344CB8AC3E}">
        <p14:creationId xmlns:p14="http://schemas.microsoft.com/office/powerpoint/2010/main" val="1867418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804087-C688-40B3-99CF-23940F215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961298D-0A6F-411A-B5AB-CC48D101E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0BB5BF3-8EDE-475A-BA3C-F9B8BCFF8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5EEE-6958-4FEB-AA00-515A00A7FC5E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BD8AA8E-2443-466C-A78C-5767A0135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C7632AA-E174-4578-BF02-D9971414B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B9C09-6051-4EFF-89CA-FEBE97ADC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354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A8351C5-FF7C-4BEA-9625-F8203562CC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3385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57A4399-FBC6-487E-BCF3-B73D5CCBB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050EC26-1A63-4086-8A97-6DD47FF2D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5EEE-6958-4FEB-AA00-515A00A7FC5E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7BB844C-CFD7-4089-B5C4-180A7ECC8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565B678-64EA-451D-8F45-69186E8B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B9C09-6051-4EFF-89CA-FEBE97ADC683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B8937D2C-9F40-4B3D-BBC9-A5DA7AEF0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5" y="748083"/>
            <a:ext cx="10650415" cy="68022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solidFill>
                  <a:srgbClr val="84BD4A"/>
                </a:solidFill>
              </a:defRPr>
            </a:lvl1pPr>
          </a:lstStyle>
          <a:p>
            <a:endParaRPr lang="pl-PL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ED706691-B2A8-403D-AE6D-F172D7F698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73" y="1542606"/>
            <a:ext cx="226900" cy="16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C1088DD-6E45-494C-A8F9-C37924808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385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228DB07-CC29-4490-BE37-9E2657627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3385" y="2505075"/>
            <a:ext cx="5157787" cy="368458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1363046-B558-4216-8272-2B054C25E7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B7051A2-AB3B-4765-8C5A-08EC7A09D9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D0BDF84-76CE-4BB1-815B-A358D966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5EEE-6958-4FEB-AA00-515A00A7FC5E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C792FC2-4A70-4682-A431-7911134D3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628C62E-FA47-4D19-B95A-F5C2061D6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B9C09-6051-4EFF-89CA-FEBE97ADC683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2FDD0EED-ECB0-4D92-8F14-66512AF64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5" y="748083"/>
            <a:ext cx="10650415" cy="68022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solidFill>
                  <a:srgbClr val="84BD4A"/>
                </a:solidFill>
              </a:defRPr>
            </a:lvl1pPr>
          </a:lstStyle>
          <a:p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DBDCD37-A4D0-4029-B136-AFBC7388B7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73" y="1542606"/>
            <a:ext cx="226900" cy="16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337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9107F53-833D-4DB8-B05B-F4CF4754C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5EEE-6958-4FEB-AA00-515A00A7FC5E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79C9FFB-DF57-4F0E-B08E-FC9DC03D3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7EBDD02-98E2-4A23-8A4E-F3CCD7DAF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B9C09-6051-4EFF-89CA-FEBE97ADC68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95CE4ABF-43F8-4D2B-A31F-61E1FB127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5" y="748083"/>
            <a:ext cx="10650415" cy="68022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solidFill>
                  <a:srgbClr val="84BD4A"/>
                </a:solidFill>
              </a:defRPr>
            </a:lvl1pPr>
          </a:lstStyle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F027740-2536-496F-BEAF-B1DC8B543E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73" y="1542606"/>
            <a:ext cx="226900" cy="16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51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85B6-89D3-46FA-A405-3FEF3BF92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5EEE-6958-4FEB-AA00-515A00A7FC5E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5D218EF-9E92-4788-BC2E-6AAE40875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3DFEF86-B90E-49E2-B0D7-D8B5A9A60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B9C09-6051-4EFF-89CA-FEBE97ADC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7770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CB35E9-2350-41AA-9FD5-DEC3E5AB7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3F5EAD-08C3-4888-B5D2-27DE969A9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186871D-E29D-4AD3-98BD-4560E737B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E6F654-D7A0-4100-9F2F-1C9C10884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5EEE-6958-4FEB-AA00-515A00A7FC5E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3F71235-BCAB-4707-B275-20912FA4B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0810394-BE4D-422A-8792-F58E8C0C2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B9C09-6051-4EFF-89CA-FEBE97ADC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3901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CAA184-2BE6-4356-BDF6-811C0B1AC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C50C263-3E85-4FB7-8036-2B60066528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741D852-BC60-4657-A529-7922AEE575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08B9A2B-3B01-4DE3-BFC9-2E5560401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5EEE-6958-4FEB-AA00-515A00A7FC5E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229A66F-0B0C-4250-938B-C2FE75B3F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9E8858D-13A3-4C40-AE81-5BFB5EEF0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B9C09-6051-4EFF-89CA-FEBE97ADC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2194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74EBF5-1A46-4C71-A6DC-CCE1615FD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1AA4370-AC00-43FA-A9DE-F293C4A7B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D990029-03B0-45E5-8F16-7BB8DDD47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5EEE-6958-4FEB-AA00-515A00A7FC5E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8B7E310-2BF9-4377-AFA6-6A16191F2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7A003D8-F5DB-484C-9354-EA150CB13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B9C09-6051-4EFF-89CA-FEBE97ADC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1359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8C063C6-424C-4AEC-A062-F21AA0067E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B185242-E355-4685-9F7C-C5C79E21A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C9FD9B3-54AE-4C8F-BFB4-C9920E0A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5EEE-6958-4FEB-AA00-515A00A7FC5E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C20D516-3290-4289-B107-86D1A9A60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8CC6807-2A18-4F43-9CAE-2285F5C22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B9C09-6051-4EFF-89CA-FEBE97ADC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9480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9649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99EEDEB-48E0-46AC-9A34-9E3147194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385" y="1825625"/>
            <a:ext cx="106504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034227A-E7F6-447B-B2B3-9C41744F0A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65EEE-6958-4FEB-AA00-515A00A7FC5E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0E94FFF-F2A9-4002-A6B8-82517FF7E0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537CA29-BF4D-495B-8440-89C74685A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B9C09-6051-4EFF-89CA-FEBE97ADC68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D071300B-9F0E-40CE-BEBA-EF7CABB60A23}"/>
              </a:ext>
            </a:extLst>
          </p:cNvPr>
          <p:cNvSpPr txBox="1">
            <a:spLocks/>
          </p:cNvSpPr>
          <p:nvPr userDrawn="1"/>
        </p:nvSpPr>
        <p:spPr>
          <a:xfrm>
            <a:off x="703385" y="748083"/>
            <a:ext cx="10650415" cy="68022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84BD4A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41328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captechu.edu/degrees-and-programs/masters-degrees/computer-science-ms" TargetMode="Externa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captechu.edu/degrees-and-programs/masters-degrees/business-administration-mba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captechu.edu/degrees-and-programs/masters-degrees/technical-mba-business-analytics" TargetMode="Externa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captechu.edu/degrees-and-programs/masters-degrees/technical-master-of-business-administration-cybersecurity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4DBA0-D153-482A-9FEF-9A778064C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6" y="319820"/>
            <a:ext cx="10650415" cy="680223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Studia magisterskie dla absolwentów WSEI </a:t>
            </a:r>
            <a:br>
              <a:rPr lang="pl-PL" dirty="0" smtClean="0"/>
            </a:br>
            <a:r>
              <a:rPr lang="pl-PL" dirty="0" smtClean="0"/>
              <a:t>na Capitol Technology University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2C97E4-DC28-446F-AFB8-E26A3B045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6" y="1711327"/>
            <a:ext cx="7954478" cy="661484"/>
          </a:xfrm>
        </p:spPr>
        <p:txBody>
          <a:bodyPr anchor="ctr">
            <a:normAutofit fontScale="92500" lnSpcReduction="20000"/>
          </a:bodyPr>
          <a:lstStyle/>
          <a:p>
            <a:pPr algn="ctr"/>
            <a:r>
              <a:rPr lang="pl-PL" sz="2000" b="1" dirty="0" smtClean="0">
                <a:solidFill>
                  <a:srgbClr val="464F59"/>
                </a:solidFill>
              </a:rPr>
              <a:t>Dla absolwentów kierunku Informatyka i Ekonometria </a:t>
            </a:r>
          </a:p>
          <a:p>
            <a:pPr algn="ctr"/>
            <a:r>
              <a:rPr lang="pl-PL" sz="2000" b="1" dirty="0">
                <a:solidFill>
                  <a:srgbClr val="FF0000"/>
                </a:solidFill>
              </a:rPr>
              <a:t>Z</a:t>
            </a:r>
            <a:r>
              <a:rPr lang="pl-PL" sz="2000" b="1" dirty="0" smtClean="0">
                <a:solidFill>
                  <a:srgbClr val="FF0000"/>
                </a:solidFill>
              </a:rPr>
              <a:t>niżka 20% </a:t>
            </a:r>
            <a:endParaRPr lang="pl-PL" sz="2000" b="1" dirty="0">
              <a:solidFill>
                <a:srgbClr val="FF0000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8133EC3-730F-46C1-8095-8AFEED13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73" y="1542606"/>
            <a:ext cx="226900" cy="168720"/>
          </a:xfrm>
          <a:prstGeom prst="rect">
            <a:avLst/>
          </a:prstGeom>
        </p:spPr>
      </p:pic>
      <p:pic>
        <p:nvPicPr>
          <p:cNvPr id="1026" name="Picture 2" descr="Zobacz obraz źródłow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552" y="1825625"/>
            <a:ext cx="2803284" cy="80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4552" y="3128398"/>
            <a:ext cx="2953857" cy="1999188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9633600" y="2761858"/>
            <a:ext cx="18357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100" dirty="0"/>
              <a:t>https://www.captechu.edu/</a:t>
            </a: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F12C97E4-DC28-446F-AFB8-E26A3B045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772" y="2610629"/>
            <a:ext cx="8017711" cy="3882768"/>
          </a:xfrm>
        </p:spPr>
        <p:txBody>
          <a:bodyPr anchor="t">
            <a:normAutofit fontScale="92500" lnSpcReduction="10000"/>
          </a:bodyPr>
          <a:lstStyle/>
          <a:p>
            <a:pPr algn="l"/>
            <a:r>
              <a:rPr lang="en-US" sz="2600" b="1" dirty="0" smtClean="0"/>
              <a:t>Master of Science in Computer Science (MSCS</a:t>
            </a:r>
            <a:r>
              <a:rPr lang="en-US" b="1" dirty="0" smtClean="0"/>
              <a:t>) </a:t>
            </a:r>
          </a:p>
          <a:p>
            <a:pPr algn="l"/>
            <a:r>
              <a:rPr lang="pl-PL" dirty="0" smtClean="0"/>
              <a:t>Zobacz </a:t>
            </a:r>
            <a:r>
              <a:rPr lang="pl-PL" dirty="0"/>
              <a:t>program: </a:t>
            </a:r>
            <a:endParaRPr lang="pl-PL" dirty="0" smtClean="0"/>
          </a:p>
          <a:p>
            <a:pPr algn="l"/>
            <a:r>
              <a:rPr lang="pl-PL" sz="1400" dirty="0" smtClean="0">
                <a:hlinkClick r:id="rId5"/>
              </a:rPr>
              <a:t>https</a:t>
            </a:r>
            <a:r>
              <a:rPr lang="pl-PL" sz="1400" dirty="0">
                <a:hlinkClick r:id="rId5"/>
              </a:rPr>
              <a:t>://</a:t>
            </a:r>
            <a:r>
              <a:rPr lang="pl-PL" sz="1400" dirty="0" smtClean="0">
                <a:hlinkClick r:id="rId5"/>
              </a:rPr>
              <a:t>www.captechu.edu/degrees-and-programs/masters-degrees/computer-science-ms</a:t>
            </a:r>
            <a:endParaRPr lang="pl-PL" sz="1400" dirty="0" smtClean="0"/>
          </a:p>
          <a:p>
            <a:pPr algn="l"/>
            <a:endParaRPr lang="pl-PL" dirty="0"/>
          </a:p>
          <a:p>
            <a:pPr algn="l"/>
            <a:r>
              <a:rPr lang="pl-PL" u="sng" dirty="0" smtClean="0"/>
              <a:t>Studia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b="1" dirty="0" smtClean="0"/>
              <a:t>Online, synchroniczne</a:t>
            </a:r>
            <a:r>
              <a:rPr lang="pl-PL" dirty="0" smtClean="0"/>
              <a:t>.</a:t>
            </a:r>
          </a:p>
          <a:p>
            <a:pPr algn="l"/>
            <a:r>
              <a:rPr lang="pl-PL" u="sng" dirty="0" smtClean="0"/>
              <a:t>Wymagania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dirty="0"/>
              <a:t>j</a:t>
            </a:r>
            <a:r>
              <a:rPr lang="pl-PL" dirty="0" smtClean="0"/>
              <a:t>. ang. na poziomie co najmniej </a:t>
            </a:r>
            <a:r>
              <a:rPr lang="pl-PL" b="1" dirty="0" smtClean="0"/>
              <a:t>TOEFL 79</a:t>
            </a:r>
            <a:r>
              <a:rPr lang="pl-PL" dirty="0" smtClean="0"/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dirty="0" smtClean="0"/>
              <a:t>Zrealizowany program ścieżki </a:t>
            </a:r>
            <a:r>
              <a:rPr lang="pl-PL" b="1" dirty="0" smtClean="0"/>
              <a:t>Systemy bazodanowe </a:t>
            </a:r>
            <a:r>
              <a:rPr lang="pl-PL" dirty="0" smtClean="0"/>
              <a:t>lub </a:t>
            </a:r>
            <a:r>
              <a:rPr lang="pl-PL" b="1" dirty="0" smtClean="0"/>
              <a:t>Systemy komputerowe</a:t>
            </a:r>
            <a:r>
              <a:rPr lang="pl-PL" dirty="0" smtClean="0"/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dirty="0" smtClean="0"/>
              <a:t>Dodatkowo zaliczony przedmiot </a:t>
            </a:r>
            <a:r>
              <a:rPr lang="pl-PL" b="1" dirty="0" smtClean="0"/>
              <a:t>Programowanie obiektowe</a:t>
            </a:r>
            <a:r>
              <a:rPr lang="pl-PL" dirty="0" smtClean="0"/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dirty="0" err="1" smtClean="0"/>
              <a:t>CTU</a:t>
            </a:r>
            <a:r>
              <a:rPr lang="pl-PL" dirty="0" smtClean="0"/>
              <a:t> zaliczy dodatkowo 3 pkt kredytowe za zrealizowany </a:t>
            </a:r>
            <a:r>
              <a:rPr lang="pl-PL" dirty="0"/>
              <a:t>przedmiot </a:t>
            </a:r>
            <a:r>
              <a:rPr lang="pl-PL" b="1" dirty="0"/>
              <a:t>Testy i kontrola jakości </a:t>
            </a:r>
            <a:r>
              <a:rPr lang="pl-PL" b="1" dirty="0" smtClean="0"/>
              <a:t>oprogramowania </a:t>
            </a:r>
            <a:r>
              <a:rPr lang="pl-PL" dirty="0" smtClean="0"/>
              <a:t>lub </a:t>
            </a:r>
            <a:r>
              <a:rPr lang="pl-PL" b="1" dirty="0" smtClean="0"/>
              <a:t>Bazy </a:t>
            </a:r>
            <a:r>
              <a:rPr lang="pl-PL" b="1" dirty="0"/>
              <a:t>d</a:t>
            </a:r>
            <a:r>
              <a:rPr lang="pl-PL" b="1" dirty="0" smtClean="0"/>
              <a:t>anych </a:t>
            </a:r>
            <a:r>
              <a:rPr lang="pl-PL" b="1" dirty="0" err="1" smtClean="0"/>
              <a:t>NoSQL</a:t>
            </a:r>
            <a:r>
              <a:rPr lang="pl-PL" b="1" dirty="0" smtClean="0"/>
              <a:t>. 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95663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4DBA0-D153-482A-9FEF-9A778064C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6" y="319820"/>
            <a:ext cx="10650415" cy="680223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Studia magisterskie dla absolwentów WSEI </a:t>
            </a:r>
            <a:br>
              <a:rPr lang="pl-PL" dirty="0" smtClean="0"/>
            </a:br>
            <a:r>
              <a:rPr lang="pl-PL" dirty="0" smtClean="0"/>
              <a:t>na Capitol Technology University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2C97E4-DC28-446F-AFB8-E26A3B045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6" y="1711327"/>
            <a:ext cx="7954478" cy="661484"/>
          </a:xfrm>
        </p:spPr>
        <p:txBody>
          <a:bodyPr anchor="ctr">
            <a:normAutofit fontScale="92500" lnSpcReduction="20000"/>
          </a:bodyPr>
          <a:lstStyle/>
          <a:p>
            <a:pPr algn="ctr"/>
            <a:r>
              <a:rPr lang="pl-PL" sz="2000" b="1" dirty="0" smtClean="0">
                <a:solidFill>
                  <a:srgbClr val="464F59"/>
                </a:solidFill>
              </a:rPr>
              <a:t>Dla absolwentów wszystkich kierunków</a:t>
            </a:r>
          </a:p>
          <a:p>
            <a:pPr algn="ctr"/>
            <a:r>
              <a:rPr lang="pl-PL" sz="2000" b="1" dirty="0">
                <a:solidFill>
                  <a:srgbClr val="FF0000"/>
                </a:solidFill>
              </a:rPr>
              <a:t>Z</a:t>
            </a:r>
            <a:r>
              <a:rPr lang="pl-PL" sz="2000" b="1" dirty="0" smtClean="0">
                <a:solidFill>
                  <a:srgbClr val="FF0000"/>
                </a:solidFill>
              </a:rPr>
              <a:t>niżka 20% </a:t>
            </a:r>
            <a:endParaRPr lang="pl-PL" sz="2000" b="1" dirty="0">
              <a:solidFill>
                <a:srgbClr val="FF0000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8133EC3-730F-46C1-8095-8AFEED13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73" y="1542606"/>
            <a:ext cx="226900" cy="168720"/>
          </a:xfrm>
          <a:prstGeom prst="rect">
            <a:avLst/>
          </a:prstGeom>
        </p:spPr>
      </p:pic>
      <p:pic>
        <p:nvPicPr>
          <p:cNvPr id="1026" name="Picture 2" descr="Zobacz obraz źródłow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552" y="1825625"/>
            <a:ext cx="2803284" cy="80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4552" y="3128398"/>
            <a:ext cx="2953857" cy="1999188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9633600" y="2761858"/>
            <a:ext cx="18357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100" dirty="0"/>
              <a:t>https://www.captechu.edu/</a:t>
            </a: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F12C97E4-DC28-446F-AFB8-E26A3B045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772" y="2610629"/>
            <a:ext cx="8017711" cy="3882768"/>
          </a:xfrm>
        </p:spPr>
        <p:txBody>
          <a:bodyPr anchor="t">
            <a:normAutofit lnSpcReduction="10000"/>
          </a:bodyPr>
          <a:lstStyle/>
          <a:p>
            <a:pPr algn="l"/>
            <a:r>
              <a:rPr lang="pl-PL" sz="2600" b="1" dirty="0" smtClean="0"/>
              <a:t>Master of Business Administration (</a:t>
            </a:r>
            <a:r>
              <a:rPr lang="pl-PL" sz="2600" b="1" dirty="0" err="1" smtClean="0"/>
              <a:t>MBA</a:t>
            </a:r>
            <a:r>
              <a:rPr lang="pl-PL" sz="2600" b="1" dirty="0" smtClean="0"/>
              <a:t>)</a:t>
            </a:r>
            <a:r>
              <a:rPr lang="pl-PL" b="1" dirty="0" smtClean="0"/>
              <a:t> </a:t>
            </a:r>
          </a:p>
          <a:p>
            <a:pPr algn="l"/>
            <a:r>
              <a:rPr lang="pl-PL" dirty="0" smtClean="0"/>
              <a:t>Zobacz </a:t>
            </a:r>
            <a:r>
              <a:rPr lang="pl-PL" dirty="0"/>
              <a:t>program: </a:t>
            </a:r>
            <a:endParaRPr lang="pl-PL" dirty="0" smtClean="0"/>
          </a:p>
          <a:p>
            <a:pPr algn="l"/>
            <a:r>
              <a:rPr lang="pl-PL" dirty="0" smtClean="0">
                <a:hlinkClick r:id="rId5"/>
              </a:rPr>
              <a:t>https</a:t>
            </a:r>
            <a:r>
              <a:rPr lang="pl-PL" dirty="0">
                <a:hlinkClick r:id="rId5"/>
              </a:rPr>
              <a:t>://</a:t>
            </a:r>
            <a:r>
              <a:rPr lang="pl-PL" dirty="0" smtClean="0">
                <a:hlinkClick r:id="rId5"/>
              </a:rPr>
              <a:t>www.captechu.edu/degrees-and-programs/masters-degrees/business-administration-mba</a:t>
            </a:r>
            <a:endParaRPr lang="pl-PL" dirty="0" smtClean="0"/>
          </a:p>
          <a:p>
            <a:pPr algn="l"/>
            <a:endParaRPr lang="pl-PL" dirty="0"/>
          </a:p>
          <a:p>
            <a:pPr algn="l"/>
            <a:r>
              <a:rPr lang="pl-PL" u="sng" dirty="0" smtClean="0"/>
              <a:t>Studia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b="1" dirty="0" smtClean="0"/>
              <a:t>Online, asynchroniczne</a:t>
            </a:r>
            <a:r>
              <a:rPr lang="pl-PL" dirty="0" smtClean="0"/>
              <a:t>.</a:t>
            </a:r>
          </a:p>
          <a:p>
            <a:pPr algn="l"/>
            <a:r>
              <a:rPr lang="pl-PL" u="sng" dirty="0" smtClean="0"/>
              <a:t>Wymagania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dirty="0" smtClean="0"/>
              <a:t>J. ang. na poziomie co najmniej </a:t>
            </a:r>
            <a:r>
              <a:rPr lang="pl-PL" b="1" dirty="0" smtClean="0"/>
              <a:t>TOEFL 79</a:t>
            </a:r>
            <a:r>
              <a:rPr lang="pl-PL" dirty="0" smtClean="0"/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dirty="0" smtClean="0"/>
              <a:t>Zaliczony przedmiot </a:t>
            </a:r>
            <a:r>
              <a:rPr lang="pl-PL" b="1" dirty="0" smtClean="0"/>
              <a:t>Komunikacja w zespole międzykulturowym.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dirty="0" smtClean="0"/>
              <a:t>Absolwenci</a:t>
            </a:r>
            <a:r>
              <a:rPr lang="pl-PL" b="1" dirty="0" smtClean="0"/>
              <a:t> </a:t>
            </a:r>
            <a:r>
              <a:rPr lang="pl-PL" dirty="0" smtClean="0"/>
              <a:t>zarzadzania są zwolnieni z przedmiotu MBA</a:t>
            </a:r>
            <a:r>
              <a:rPr lang="pl-PL" dirty="0"/>
              <a:t>-</a:t>
            </a:r>
            <a:r>
              <a:rPr lang="pl-PL" dirty="0" smtClean="0"/>
              <a:t>600 </a:t>
            </a:r>
            <a:r>
              <a:rPr lang="pl-PL" b="1" dirty="0" smtClean="0"/>
              <a:t>Fundamentals of Professional Management.</a:t>
            </a: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val="131075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4DBA0-D153-482A-9FEF-9A778064C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6" y="319820"/>
            <a:ext cx="10650415" cy="680223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Studia magisterskie dla absolwentów WSEI </a:t>
            </a:r>
            <a:br>
              <a:rPr lang="pl-PL" dirty="0" smtClean="0"/>
            </a:br>
            <a:r>
              <a:rPr lang="pl-PL" dirty="0" smtClean="0"/>
              <a:t>na Capitol Technology University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2C97E4-DC28-446F-AFB8-E26A3B045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6" y="1711327"/>
            <a:ext cx="7954478" cy="661484"/>
          </a:xfrm>
        </p:spPr>
        <p:txBody>
          <a:bodyPr anchor="ctr">
            <a:normAutofit fontScale="92500" lnSpcReduction="20000"/>
          </a:bodyPr>
          <a:lstStyle/>
          <a:p>
            <a:pPr algn="ctr"/>
            <a:r>
              <a:rPr lang="pl-PL" sz="2000" b="1" dirty="0" smtClean="0">
                <a:solidFill>
                  <a:srgbClr val="464F59"/>
                </a:solidFill>
              </a:rPr>
              <a:t>Dla absolwentów wszystkich kierunków</a:t>
            </a:r>
          </a:p>
          <a:p>
            <a:pPr algn="ctr"/>
            <a:r>
              <a:rPr lang="pl-PL" sz="2000" b="1" dirty="0">
                <a:solidFill>
                  <a:srgbClr val="FF0000"/>
                </a:solidFill>
              </a:rPr>
              <a:t>Z</a:t>
            </a:r>
            <a:r>
              <a:rPr lang="pl-PL" sz="2000" b="1" dirty="0" smtClean="0">
                <a:solidFill>
                  <a:srgbClr val="FF0000"/>
                </a:solidFill>
              </a:rPr>
              <a:t>niżka 20% </a:t>
            </a:r>
            <a:endParaRPr lang="pl-PL" sz="2000" b="1" dirty="0">
              <a:solidFill>
                <a:srgbClr val="FF0000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8133EC3-730F-46C1-8095-8AFEED13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73" y="1542606"/>
            <a:ext cx="226900" cy="168720"/>
          </a:xfrm>
          <a:prstGeom prst="rect">
            <a:avLst/>
          </a:prstGeom>
        </p:spPr>
      </p:pic>
      <p:pic>
        <p:nvPicPr>
          <p:cNvPr id="1026" name="Picture 2" descr="Zobacz obraz źródłow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552" y="1825625"/>
            <a:ext cx="2803284" cy="80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4552" y="3128398"/>
            <a:ext cx="2953857" cy="1999188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9633600" y="2761858"/>
            <a:ext cx="18357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100" dirty="0"/>
              <a:t>https://www.captechu.edu/</a:t>
            </a: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F12C97E4-DC28-446F-AFB8-E26A3B045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772" y="2610629"/>
            <a:ext cx="8017711" cy="3882768"/>
          </a:xfrm>
        </p:spPr>
        <p:txBody>
          <a:bodyPr anchor="t">
            <a:normAutofit fontScale="92500" lnSpcReduction="10000"/>
          </a:bodyPr>
          <a:lstStyle/>
          <a:p>
            <a:pPr algn="l"/>
            <a:r>
              <a:rPr lang="pl-PL" sz="2600" b="1" dirty="0" smtClean="0"/>
              <a:t>Technical Master of Business Administration in Business </a:t>
            </a:r>
            <a:r>
              <a:rPr lang="pl-PL" sz="2600" b="1" dirty="0"/>
              <a:t>A</a:t>
            </a:r>
            <a:r>
              <a:rPr lang="pl-PL" sz="2600" b="1" dirty="0" smtClean="0"/>
              <a:t>nalytics and Data Science</a:t>
            </a:r>
            <a:endParaRPr lang="pl-PL" b="1" dirty="0" smtClean="0"/>
          </a:p>
          <a:p>
            <a:pPr algn="l"/>
            <a:r>
              <a:rPr lang="pl-PL" dirty="0" smtClean="0"/>
              <a:t>Zobacz </a:t>
            </a:r>
            <a:r>
              <a:rPr lang="pl-PL" dirty="0"/>
              <a:t>program: </a:t>
            </a:r>
            <a:endParaRPr lang="pl-PL" dirty="0" smtClean="0"/>
          </a:p>
          <a:p>
            <a:pPr algn="l"/>
            <a:r>
              <a:rPr lang="pl-PL" dirty="0">
                <a:hlinkClick r:id="rId5"/>
              </a:rPr>
              <a:t>https://</a:t>
            </a:r>
            <a:r>
              <a:rPr lang="pl-PL" dirty="0" smtClean="0">
                <a:hlinkClick r:id="rId5"/>
              </a:rPr>
              <a:t>www.captechu.edu/degrees-and-programs/masters-degrees/technical-mba-business-analytics</a:t>
            </a:r>
            <a:endParaRPr lang="pl-PL" dirty="0" smtClean="0"/>
          </a:p>
          <a:p>
            <a:pPr algn="l"/>
            <a:endParaRPr lang="pl-PL" dirty="0"/>
          </a:p>
          <a:p>
            <a:pPr algn="l"/>
            <a:r>
              <a:rPr lang="pl-PL" u="sng" dirty="0" smtClean="0"/>
              <a:t>Studia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b="1" dirty="0" smtClean="0"/>
              <a:t>Online, asynchroniczne</a:t>
            </a:r>
            <a:r>
              <a:rPr lang="pl-PL" dirty="0" smtClean="0"/>
              <a:t>.</a:t>
            </a:r>
          </a:p>
          <a:p>
            <a:pPr algn="l"/>
            <a:r>
              <a:rPr lang="pl-PL" u="sng" dirty="0" smtClean="0"/>
              <a:t>Wymagania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dirty="0" smtClean="0"/>
              <a:t>J. ang. na poziomie co najmniej </a:t>
            </a:r>
            <a:r>
              <a:rPr lang="pl-PL" b="1" dirty="0" smtClean="0"/>
              <a:t>TOEFL 79</a:t>
            </a:r>
            <a:r>
              <a:rPr lang="pl-PL" dirty="0" smtClean="0"/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dirty="0" smtClean="0"/>
              <a:t>Zaliczony przedmiot </a:t>
            </a:r>
            <a:r>
              <a:rPr lang="pl-PL" b="1" dirty="0" smtClean="0"/>
              <a:t>Komunikacja w zespole międzykulturowym.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dirty="0" smtClean="0"/>
              <a:t>Absolwenci</a:t>
            </a:r>
            <a:r>
              <a:rPr lang="pl-PL" b="1" dirty="0" smtClean="0"/>
              <a:t> </a:t>
            </a:r>
            <a:r>
              <a:rPr lang="pl-PL" dirty="0" smtClean="0"/>
              <a:t>zarzadzania są zwolnieni z </a:t>
            </a:r>
            <a:r>
              <a:rPr lang="pl-PL" dirty="0" err="1"/>
              <a:t>z</a:t>
            </a:r>
            <a:r>
              <a:rPr lang="pl-PL" dirty="0"/>
              <a:t> przedmiotu</a:t>
            </a:r>
            <a:r>
              <a:rPr lang="pl-PL" dirty="0" smtClean="0"/>
              <a:t> MBA</a:t>
            </a:r>
            <a:r>
              <a:rPr lang="pl-PL" dirty="0"/>
              <a:t>-</a:t>
            </a:r>
            <a:r>
              <a:rPr lang="pl-PL" dirty="0" smtClean="0"/>
              <a:t>600 </a:t>
            </a:r>
            <a:r>
              <a:rPr lang="pl-PL" b="1" dirty="0" smtClean="0"/>
              <a:t>Fundamentals of Professional Management.</a:t>
            </a: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val="413570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4DBA0-D153-482A-9FEF-9A778064C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6" y="319820"/>
            <a:ext cx="10650415" cy="680223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Studia magisterskie dla absolwentów WSEI </a:t>
            </a:r>
            <a:br>
              <a:rPr lang="pl-PL" dirty="0" smtClean="0"/>
            </a:br>
            <a:r>
              <a:rPr lang="pl-PL" dirty="0" smtClean="0"/>
              <a:t>na Capitol Technology University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2C97E4-DC28-446F-AFB8-E26A3B045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6" y="1711327"/>
            <a:ext cx="7954478" cy="661484"/>
          </a:xfrm>
        </p:spPr>
        <p:txBody>
          <a:bodyPr anchor="ctr">
            <a:normAutofit fontScale="92500" lnSpcReduction="20000"/>
          </a:bodyPr>
          <a:lstStyle/>
          <a:p>
            <a:pPr algn="ctr"/>
            <a:r>
              <a:rPr lang="pl-PL" sz="2000" b="1" dirty="0" smtClean="0">
                <a:solidFill>
                  <a:srgbClr val="464F59"/>
                </a:solidFill>
              </a:rPr>
              <a:t>Dla absolwentów wszystkich kierunków</a:t>
            </a:r>
          </a:p>
          <a:p>
            <a:pPr algn="ctr"/>
            <a:r>
              <a:rPr lang="pl-PL" sz="2000" b="1" dirty="0">
                <a:solidFill>
                  <a:srgbClr val="FF0000"/>
                </a:solidFill>
              </a:rPr>
              <a:t>Z</a:t>
            </a:r>
            <a:r>
              <a:rPr lang="pl-PL" sz="2000" b="1" dirty="0" smtClean="0">
                <a:solidFill>
                  <a:srgbClr val="FF0000"/>
                </a:solidFill>
              </a:rPr>
              <a:t>niżka 20% </a:t>
            </a:r>
            <a:endParaRPr lang="pl-PL" sz="2000" b="1" dirty="0">
              <a:solidFill>
                <a:srgbClr val="FF0000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8133EC3-730F-46C1-8095-8AFEED13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73" y="1542606"/>
            <a:ext cx="226900" cy="168720"/>
          </a:xfrm>
          <a:prstGeom prst="rect">
            <a:avLst/>
          </a:prstGeom>
        </p:spPr>
      </p:pic>
      <p:pic>
        <p:nvPicPr>
          <p:cNvPr id="1026" name="Picture 2" descr="Zobacz obraz źródłow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552" y="1825625"/>
            <a:ext cx="2803284" cy="80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4552" y="3128398"/>
            <a:ext cx="2953857" cy="1999188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9633600" y="2761858"/>
            <a:ext cx="18357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100" dirty="0"/>
              <a:t>https://www.captechu.edu/</a:t>
            </a: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F12C97E4-DC28-446F-AFB8-E26A3B045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772" y="2610629"/>
            <a:ext cx="8017711" cy="3882768"/>
          </a:xfrm>
        </p:spPr>
        <p:txBody>
          <a:bodyPr anchor="t">
            <a:normAutofit fontScale="92500" lnSpcReduction="10000"/>
          </a:bodyPr>
          <a:lstStyle/>
          <a:p>
            <a:pPr algn="l"/>
            <a:r>
              <a:rPr lang="pl-PL" sz="2600" b="1" dirty="0" smtClean="0"/>
              <a:t>Technical Master of Business Administration in </a:t>
            </a:r>
            <a:r>
              <a:rPr lang="en-US" sz="2600" b="1" dirty="0" smtClean="0"/>
              <a:t>Cybersecurity</a:t>
            </a:r>
            <a:endParaRPr lang="en-US" b="1" dirty="0" smtClean="0"/>
          </a:p>
          <a:p>
            <a:pPr algn="l"/>
            <a:r>
              <a:rPr lang="pl-PL" dirty="0" smtClean="0"/>
              <a:t>Zobacz </a:t>
            </a:r>
            <a:r>
              <a:rPr lang="pl-PL" dirty="0"/>
              <a:t>program: </a:t>
            </a:r>
            <a:endParaRPr lang="pl-PL" dirty="0" smtClean="0"/>
          </a:p>
          <a:p>
            <a:pPr algn="l"/>
            <a:r>
              <a:rPr lang="pl-PL" dirty="0">
                <a:hlinkClick r:id="rId5"/>
              </a:rPr>
              <a:t>https://</a:t>
            </a:r>
            <a:r>
              <a:rPr lang="pl-PL" dirty="0" smtClean="0">
                <a:hlinkClick r:id="rId5"/>
              </a:rPr>
              <a:t>www.captechu.edu/degrees-and-programs/masters-degrees/technical-master-of-business-administration-cybersecurity</a:t>
            </a:r>
            <a:endParaRPr lang="pl-PL" dirty="0" smtClean="0"/>
          </a:p>
          <a:p>
            <a:pPr algn="l"/>
            <a:endParaRPr lang="pl-PL" dirty="0"/>
          </a:p>
          <a:p>
            <a:pPr algn="l"/>
            <a:r>
              <a:rPr lang="pl-PL" u="sng" dirty="0" smtClean="0"/>
              <a:t>Studia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b="1" dirty="0" smtClean="0"/>
              <a:t>Online, asynchroniczne</a:t>
            </a:r>
            <a:r>
              <a:rPr lang="pl-PL" dirty="0" smtClean="0"/>
              <a:t>.</a:t>
            </a:r>
          </a:p>
          <a:p>
            <a:pPr algn="l"/>
            <a:r>
              <a:rPr lang="pl-PL" u="sng" dirty="0" smtClean="0"/>
              <a:t>Wymagania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dirty="0" smtClean="0"/>
              <a:t>J. ang. na poziomie co najmniej </a:t>
            </a:r>
            <a:r>
              <a:rPr lang="pl-PL" b="1" dirty="0" smtClean="0"/>
              <a:t>TOEFL 79</a:t>
            </a:r>
            <a:r>
              <a:rPr lang="pl-PL" dirty="0" smtClean="0"/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dirty="0" smtClean="0"/>
              <a:t>Zaliczony przedmiot </a:t>
            </a:r>
            <a:r>
              <a:rPr lang="pl-PL" b="1" dirty="0" smtClean="0"/>
              <a:t>Komunikacja w zespole międzykulturowym.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dirty="0" smtClean="0"/>
              <a:t>Absolwenci</a:t>
            </a:r>
            <a:r>
              <a:rPr lang="pl-PL" b="1" dirty="0" smtClean="0"/>
              <a:t> </a:t>
            </a:r>
            <a:r>
              <a:rPr lang="pl-PL" dirty="0" smtClean="0"/>
              <a:t>zarzadzania są zwolnieni z </a:t>
            </a:r>
            <a:r>
              <a:rPr lang="pl-PL" dirty="0" err="1"/>
              <a:t>z</a:t>
            </a:r>
            <a:r>
              <a:rPr lang="pl-PL" dirty="0"/>
              <a:t> przedmiotu</a:t>
            </a:r>
            <a:r>
              <a:rPr lang="pl-PL" dirty="0" smtClean="0"/>
              <a:t> MBA</a:t>
            </a:r>
            <a:r>
              <a:rPr lang="pl-PL" dirty="0"/>
              <a:t>-</a:t>
            </a:r>
            <a:r>
              <a:rPr lang="pl-PL" dirty="0" smtClean="0"/>
              <a:t>600 </a:t>
            </a:r>
            <a:r>
              <a:rPr lang="pl-PL" b="1" dirty="0" smtClean="0"/>
              <a:t>Fundamentals of Professional Management.</a:t>
            </a: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val="327057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rezentacji WSEI">
  <a:themeElements>
    <a:clrScheme name="WSEI">
      <a:dk1>
        <a:srgbClr val="464F59"/>
      </a:dk1>
      <a:lt1>
        <a:sysClr val="window" lastClr="FFFFFF"/>
      </a:lt1>
      <a:dk2>
        <a:srgbClr val="464F59"/>
      </a:dk2>
      <a:lt2>
        <a:srgbClr val="FFFFFF"/>
      </a:lt2>
      <a:accent1>
        <a:srgbClr val="84BD4A"/>
      </a:accent1>
      <a:accent2>
        <a:srgbClr val="E6AC00"/>
      </a:accent2>
      <a:accent3>
        <a:srgbClr val="00AEEF"/>
      </a:accent3>
      <a:accent4>
        <a:srgbClr val="5E21D9"/>
      </a:accent4>
      <a:accent5>
        <a:srgbClr val="E50051"/>
      </a:accent5>
      <a:accent6>
        <a:srgbClr val="00E673"/>
      </a:accent6>
      <a:hlink>
        <a:srgbClr val="84BD4A"/>
      </a:hlink>
      <a:folHlink>
        <a:srgbClr val="84BD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285</Words>
  <Application>Microsoft Office PowerPoint</Application>
  <PresentationFormat>Panoramiczny</PresentationFormat>
  <Paragraphs>57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7" baseType="lpstr">
      <vt:lpstr>Arial</vt:lpstr>
      <vt:lpstr>Calibri</vt:lpstr>
      <vt:lpstr>Motyw prezentacji WSEI</vt:lpstr>
      <vt:lpstr>Studia magisterskie dla absolwentów WSEI  na Capitol Technology University</vt:lpstr>
      <vt:lpstr>Studia magisterskie dla absolwentów WSEI  na Capitol Technology University</vt:lpstr>
      <vt:lpstr>Studia magisterskie dla absolwentów WSEI  na Capitol Technology University</vt:lpstr>
      <vt:lpstr>Studia magisterskie dla absolwentów WSEI  na Capitol Technology University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Motyw prezentacji WSEI</dc:title>
  <dc:creator>Dawid Komperda</dc:creator>
  <cp:lastModifiedBy>Przemyslaw Stach</cp:lastModifiedBy>
  <cp:revision>25</cp:revision>
  <dcterms:created xsi:type="dcterms:W3CDTF">2020-02-12T16:56:12Z</dcterms:created>
  <dcterms:modified xsi:type="dcterms:W3CDTF">2021-09-08T14:30:01Z</dcterms:modified>
</cp:coreProperties>
</file>